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9"/>
  </p:notesMasterIdLst>
  <p:sldIdLst>
    <p:sldId id="2330" r:id="rId3"/>
    <p:sldId id="2287" r:id="rId4"/>
    <p:sldId id="2325" r:id="rId5"/>
    <p:sldId id="2298" r:id="rId6"/>
    <p:sldId id="2361" r:id="rId7"/>
    <p:sldId id="2365" r:id="rId8"/>
    <p:sldId id="2366" r:id="rId9"/>
    <p:sldId id="2399" r:id="rId10"/>
    <p:sldId id="2390" r:id="rId11"/>
    <p:sldId id="2059" r:id="rId12"/>
    <p:sldId id="2233" r:id="rId13"/>
    <p:sldId id="2302" r:id="rId14"/>
    <p:sldId id="2339" r:id="rId15"/>
    <p:sldId id="2362" r:id="rId16"/>
    <p:sldId id="2243" r:id="rId17"/>
    <p:sldId id="2310" r:id="rId18"/>
    <p:sldId id="2342" r:id="rId19"/>
    <p:sldId id="2400" r:id="rId20"/>
    <p:sldId id="2391" r:id="rId21"/>
    <p:sldId id="2380" r:id="rId22"/>
    <p:sldId id="2381" r:id="rId23"/>
    <p:sldId id="2382" r:id="rId24"/>
    <p:sldId id="2383" r:id="rId25"/>
    <p:sldId id="2392" r:id="rId26"/>
    <p:sldId id="2384" r:id="rId27"/>
    <p:sldId id="2385" r:id="rId28"/>
    <p:sldId id="2393" r:id="rId29"/>
    <p:sldId id="2394" r:id="rId30"/>
    <p:sldId id="1986" r:id="rId31"/>
    <p:sldId id="2163" r:id="rId32"/>
    <p:sldId id="2395" r:id="rId33"/>
    <p:sldId id="2396" r:id="rId34"/>
    <p:sldId id="2397" r:id="rId35"/>
    <p:sldId id="2398" r:id="rId36"/>
    <p:sldId id="1948" r:id="rId37"/>
    <p:sldId id="1894"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6" autoAdjust="0"/>
    <p:restoredTop sz="93750" autoAdjust="0"/>
  </p:normalViewPr>
  <p:slideViewPr>
    <p:cSldViewPr>
      <p:cViewPr varScale="1">
        <p:scale>
          <a:sx n="101" d="100"/>
          <a:sy n="101" d="100"/>
        </p:scale>
        <p:origin x="-1241"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4/3/2024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308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55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40227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14378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34646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42823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00479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26353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44667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2475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04433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028555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73278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492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492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048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4/3/2024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4/3/2024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03 April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Crazies For Christ</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84</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Ministry Of Reconciliation</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81000" y="1206500"/>
            <a:ext cx="8458200" cy="406265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11</a:t>
            </a:r>
            <a:r>
              <a:rPr lang="en-US" sz="2800" i="1" dirty="0" smtClean="0">
                <a:latin typeface="Georgia" panose="02040502050405020303" pitchFamily="18" charset="0"/>
              </a:rPr>
              <a:t>Knowing</a:t>
            </a:r>
            <a:r>
              <a:rPr lang="en-US" sz="2800" i="1" dirty="0">
                <a:latin typeface="Georgia" panose="02040502050405020303" pitchFamily="18" charset="0"/>
              </a:rPr>
              <a:t>, therefore, the terror of the Lord, we persuade men; but we are well known to God, and I also trust are well known in your consciences.  </a:t>
            </a:r>
            <a:r>
              <a:rPr lang="en-US" sz="2800" b="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For</a:t>
            </a:r>
            <a:r>
              <a:rPr lang="en-US" sz="2800" i="1" dirty="0">
                <a:latin typeface="Georgia" panose="02040502050405020303" pitchFamily="18" charset="0"/>
              </a:rPr>
              <a:t> we do not commend ourselves again to you, but give you opportunity to boast on our behalf, that you may have an answer for those who boast in appearance and not in heart.  </a:t>
            </a:r>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For</a:t>
            </a:r>
            <a:r>
              <a:rPr lang="en-US" sz="2800" i="1" dirty="0">
                <a:latin typeface="Georgia" panose="02040502050405020303" pitchFamily="18" charset="0"/>
              </a:rPr>
              <a:t> if we are beside ourselves, it is for God; or if we are of sound mind, it is for you. </a:t>
            </a:r>
          </a:p>
        </p:txBody>
      </p:sp>
      <p:sp>
        <p:nvSpPr>
          <p:cNvPr id="6" name="Title 1"/>
          <p:cNvSpPr>
            <a:spLocks noGrp="1"/>
          </p:cNvSpPr>
          <p:nvPr>
            <p:ph type="title"/>
          </p:nvPr>
        </p:nvSpPr>
        <p:spPr>
          <a:xfrm>
            <a:off x="381000"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066801"/>
            <a:ext cx="8763000" cy="5509200"/>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Our Mission is Unique </a:t>
            </a:r>
            <a:r>
              <a:rPr lang="en-US" sz="2400" b="1" dirty="0" smtClean="0">
                <a:effectLst>
                  <a:outerShdw blurRad="38100" dist="38100" dir="2700000" algn="tl">
                    <a:srgbClr val="000000">
                      <a:alpha val="43137"/>
                    </a:srgbClr>
                  </a:outerShdw>
                </a:effectLst>
                <a:latin typeface="Cambria" pitchFamily="18" charset="0"/>
              </a:rPr>
              <a:t>(5:11-13)</a:t>
            </a:r>
            <a:r>
              <a:rPr lang="en-US" sz="2400" b="1" i="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We live in an age where personal choice reigns supreme.  Most people think each individual has every right to choose to live any they desire: </a:t>
            </a:r>
          </a:p>
          <a:p>
            <a:pPr indent="457200">
              <a:spcAft>
                <a:spcPts val="1200"/>
              </a:spcAft>
            </a:pPr>
            <a:r>
              <a:rPr lang="en-US" sz="2400" b="1" dirty="0" smtClean="0">
                <a:latin typeface="Cambria" pitchFamily="18" charset="0"/>
              </a:rPr>
              <a:t>Married or divorced, homosexual or heterosexual, religious or secular. </a:t>
            </a:r>
            <a:endParaRPr lang="en-US" sz="2400" b="1" i="1" dirty="0" smtClean="0">
              <a:latin typeface="Cambria" pitchFamily="18" charset="0"/>
            </a:endParaRPr>
          </a:p>
          <a:p>
            <a:pPr indent="457200">
              <a:spcAft>
                <a:spcPts val="1200"/>
              </a:spcAft>
            </a:pPr>
            <a:r>
              <a:rPr lang="en-US" sz="2400" b="1" dirty="0" smtClean="0">
                <a:latin typeface="Cambria" pitchFamily="18" charset="0"/>
              </a:rPr>
              <a:t>So long as they do not harm anybody physically and directly, we are told we should accept people as God made them, tolerate their decisions, and stop trying to make them feel guilty or change their minds. </a:t>
            </a:r>
          </a:p>
          <a:p>
            <a:pPr indent="457200">
              <a:spcAft>
                <a:spcPts val="1200"/>
              </a:spcAft>
            </a:pPr>
            <a:r>
              <a:rPr lang="en-US" sz="2400" b="1" dirty="0" smtClean="0">
                <a:latin typeface="Cambria" pitchFamily="18" charset="0"/>
              </a:rPr>
              <a:t>Paul had a different take on the believers’ responsibility. Whereas everybody else has the prerogative to leave people to the errors of their ways, </a:t>
            </a:r>
            <a:r>
              <a:rPr lang="en-US" sz="2400" b="1" i="1" dirty="0" smtClean="0">
                <a:effectLst>
                  <a:outerShdw blurRad="38100" dist="38100" dir="2700000" algn="tl">
                    <a:srgbClr val="000000">
                      <a:alpha val="43137"/>
                    </a:srgbClr>
                  </a:outerShdw>
                </a:effectLst>
                <a:latin typeface="Cambria" pitchFamily="18" charset="0"/>
              </a:rPr>
              <a:t>our mission is unique</a:t>
            </a:r>
            <a:r>
              <a:rPr lang="en-US" sz="2400" b="1" dirty="0" smtClean="0">
                <a:latin typeface="Cambria" pitchFamily="18" charset="0"/>
              </a:rPr>
              <a:t>.</a:t>
            </a:r>
          </a:p>
          <a:p>
            <a:pPr indent="457200">
              <a:spcAft>
                <a:spcPts val="1200"/>
              </a:spcAft>
            </a:pPr>
            <a:r>
              <a:rPr lang="en-US" sz="2400" b="1" dirty="0">
                <a:latin typeface="Cambria" panose="02040503050406030204" pitchFamily="18" charset="0"/>
                <a:ea typeface="Cambria" panose="02040503050406030204" pitchFamily="18" charset="0"/>
              </a:rPr>
              <a:t>We have a responsibility to share the </a:t>
            </a:r>
            <a:r>
              <a:rPr lang="en-US" sz="2400" b="1" i="1" u="sng" dirty="0">
                <a:latin typeface="Cambria" panose="02040503050406030204" pitchFamily="18" charset="0"/>
                <a:ea typeface="Cambria" panose="02040503050406030204" pitchFamily="18" charset="0"/>
              </a:rPr>
              <a:t>truth</a:t>
            </a:r>
            <a:r>
              <a:rPr lang="en-US" sz="2400" b="1" dirty="0">
                <a:latin typeface="Cambria" panose="02040503050406030204" pitchFamily="18" charset="0"/>
                <a:ea typeface="Cambria" panose="02040503050406030204" pitchFamily="18" charset="0"/>
              </a:rPr>
              <a:t> with others.</a:t>
            </a:r>
            <a:endParaRPr lang="en-US" sz="2400" b="1" dirty="0" smtClean="0">
              <a:latin typeface="Cambria" pitchFamily="18" charset="0"/>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534400" cy="5470728"/>
          </a:xfrm>
          <a:prstGeom prst="rect">
            <a:avLst/>
          </a:prstGeom>
          <a:noFill/>
          <a:effectLst/>
        </p:spPr>
        <p:txBody>
          <a:bodyPr wrap="square" rtlCol="0">
            <a:spAutoFit/>
          </a:bodyPr>
          <a:lstStyle/>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Instead of tacitly accepting others’ beliefs and actions in an </a:t>
            </a:r>
            <a:r>
              <a:rPr lang="en-US" sz="2400" b="1" i="1" dirty="0" smtClean="0">
                <a:latin typeface="Cambria" panose="02040503050406030204" pitchFamily="18" charset="0"/>
                <a:ea typeface="Cambria" panose="02040503050406030204" pitchFamily="18" charset="0"/>
              </a:rPr>
              <a:t>“I’m okay, you’re okay”</a:t>
            </a:r>
            <a:r>
              <a:rPr lang="en-US" sz="2400" b="1" dirty="0" smtClean="0">
                <a:latin typeface="Cambria" panose="02040503050406030204" pitchFamily="18" charset="0"/>
                <a:ea typeface="Cambria" panose="02040503050406030204" pitchFamily="18" charset="0"/>
              </a:rPr>
              <a:t> fashion, the looming reality of the judgment seat of Christ motivates us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persuade men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accept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5:11</a:t>
            </a:r>
            <a:r>
              <a:rPr lang="en-US" sz="2400" b="1" dirty="0" smtClean="0">
                <a:latin typeface="Cambria" panose="02040503050406030204" pitchFamily="18" charset="0"/>
                <a:ea typeface="Cambria" panose="02040503050406030204" pitchFamily="18" charset="0"/>
              </a:rPr>
              <a:t>). </a:t>
            </a:r>
          </a:p>
          <a:p>
            <a:pPr indent="457200">
              <a:spcAft>
                <a:spcPts val="1500"/>
              </a:spcAft>
              <a:tabLst>
                <a:tab pos="457200" algn="l"/>
              </a:tabLst>
            </a:pPr>
            <a:r>
              <a:rPr lang="en-US" sz="2400" b="1" dirty="0" smtClean="0">
                <a:latin typeface="Cambria" pitchFamily="18" charset="0"/>
              </a:rPr>
              <a:t>The word “persuade” used here, is the Greek word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peitho</a:t>
            </a:r>
            <a:r>
              <a:rPr lang="en-US" sz="2400" b="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pi'-tho</a:t>
            </a:r>
            <a:r>
              <a:rPr lang="en-US" sz="2400" b="1" dirty="0" smtClean="0">
                <a:latin typeface="Cambria" pitchFamily="18" charset="0"/>
                <a:ea typeface="Cambria" panose="02040503050406030204" pitchFamily="18" charset="0"/>
              </a:rPr>
              <a:t>) meaning </a:t>
            </a:r>
            <a:r>
              <a:rPr lang="en-US" sz="2400" b="1" i="1" dirty="0" smtClean="0">
                <a:latin typeface="Cambria" panose="02040503050406030204" pitchFamily="18" charset="0"/>
                <a:ea typeface="Cambria" panose="02040503050406030204" pitchFamily="18" charset="0"/>
              </a:rPr>
              <a:t>“to convince,” “to prevail upon,” or “to win over.”</a:t>
            </a:r>
          </a:p>
          <a:p>
            <a:pPr indent="457200">
              <a:spcAft>
                <a:spcPts val="1500"/>
              </a:spcAft>
              <a:tabLst>
                <a:tab pos="457200" algn="l"/>
              </a:tabLst>
            </a:pPr>
            <a:r>
              <a:rPr lang="en-US" sz="2400" b="1" dirty="0" smtClean="0">
                <a:latin typeface="Cambria" pitchFamily="18" charset="0"/>
              </a:rPr>
              <a:t>Paul’s means of </a:t>
            </a:r>
            <a:r>
              <a:rPr lang="en-US" sz="2400" b="1" u="sng" dirty="0" smtClean="0">
                <a:effectLst>
                  <a:outerShdw blurRad="38100" dist="38100" dir="2700000" algn="tl">
                    <a:srgbClr val="000000">
                      <a:alpha val="43137"/>
                    </a:srgbClr>
                  </a:outerShdw>
                </a:effectLst>
                <a:latin typeface="Cambria" pitchFamily="18" charset="0"/>
              </a:rPr>
              <a:t>persuasion</a:t>
            </a:r>
            <a:r>
              <a:rPr lang="en-US" sz="2400" b="1" dirty="0" smtClean="0">
                <a:latin typeface="Cambria" pitchFamily="18" charset="0"/>
              </a:rPr>
              <a:t> were not through force, shame, deception, or theatrics, but by intelligent reasoning from the Scriptures  (</a:t>
            </a:r>
            <a:r>
              <a:rPr lang="en-US" sz="2400" b="1" dirty="0" smtClean="0">
                <a:effectLst>
                  <a:outerShdw blurRad="38100" dist="38100" dir="2700000" algn="tl">
                    <a:srgbClr val="000000">
                      <a:alpha val="43137"/>
                    </a:srgbClr>
                  </a:outerShdw>
                </a:effectLst>
                <a:latin typeface="Cambria" pitchFamily="18" charset="0"/>
              </a:rPr>
              <a:t>Acts 18:4; 28:23</a:t>
            </a:r>
            <a:r>
              <a:rPr lang="en-US" sz="2400" b="1" dirty="0" smtClean="0">
                <a:latin typeface="Cambria" pitchFamily="18" charset="0"/>
              </a:rPr>
              <a:t>).</a:t>
            </a:r>
          </a:p>
          <a:p>
            <a:pPr indent="457200">
              <a:spcAft>
                <a:spcPts val="1500"/>
              </a:spcAft>
              <a:tabLst>
                <a:tab pos="457200" algn="l"/>
              </a:tabLst>
            </a:pPr>
            <a:r>
              <a:rPr lang="en-US" sz="2400" b="1" dirty="0" smtClean="0">
                <a:latin typeface="Cambria" pitchFamily="18" charset="0"/>
                <a:ea typeface="Cambria" panose="02040503050406030204" pitchFamily="18" charset="0"/>
              </a:rPr>
              <a:t>In other words, our fervent belief that Jesus alone is the Way, the Truth and the Life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John 14:6</a:t>
            </a:r>
            <a:r>
              <a:rPr lang="en-US" sz="2400" b="1" dirty="0" smtClean="0">
                <a:latin typeface="Cambria" pitchFamily="18" charset="0"/>
                <a:ea typeface="Cambria" panose="02040503050406030204" pitchFamily="18" charset="0"/>
              </a:rPr>
              <a:t>) motivates us to a ministry of </a:t>
            </a:r>
            <a:r>
              <a:rPr lang="en-US" sz="2400" b="1" u="sng" dirty="0" smtClean="0">
                <a:effectLst>
                  <a:outerShdw blurRad="38100" dist="38100" dir="2700000" algn="tl">
                    <a:srgbClr val="000000">
                      <a:alpha val="43137"/>
                    </a:srgbClr>
                  </a:outerShdw>
                </a:effectLst>
                <a:latin typeface="Cambria" pitchFamily="18" charset="0"/>
                <a:ea typeface="Cambria" panose="02040503050406030204" pitchFamily="18" charset="0"/>
              </a:rPr>
              <a:t>persuasion</a:t>
            </a:r>
            <a:r>
              <a:rPr lang="en-US" sz="2400" b="1" dirty="0" smtClean="0">
                <a:latin typeface="Cambria" pitchFamily="18" charset="0"/>
                <a:ea typeface="Cambria" panose="02040503050406030204" pitchFamily="18" charset="0"/>
              </a:rPr>
              <a:t>. </a:t>
            </a:r>
            <a:endParaRPr lang="en-US" sz="1000" b="1" dirty="0" smtClean="0">
              <a:latin typeface="Cambria"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0"/>
            <a:ext cx="8649820" cy="5663089"/>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Trying to reason with people, convincing them through biblical revelation that Jesus is the Christ and their only hope of eternal life. </a:t>
            </a:r>
          </a:p>
          <a:p>
            <a:pPr indent="457200">
              <a:spcAft>
                <a:spcPts val="1500"/>
              </a:spcAft>
            </a:pPr>
            <a:r>
              <a:rPr lang="en-US" sz="2400" b="1" dirty="0" smtClean="0">
                <a:latin typeface="Cambria" panose="02040503050406030204" pitchFamily="18" charset="0"/>
                <a:ea typeface="Cambria" panose="02040503050406030204" pitchFamily="18" charset="0"/>
              </a:rPr>
              <a:t>This does not mean becoming obnoxious in the process. But, like Paul, we may go to great lengths to win a hearing with people from all walks of life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9:19-22</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Paul clarifies that he was not trying to impress the Corinthians by his radical evangelistic lifestyle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5:12</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Rather, he wanted to simply present the facts so when  his adversaries in Corinth bad-mouthed him and his fellow apostles, his defenders could speak on his behalf.  </a:t>
            </a:r>
          </a:p>
          <a:p>
            <a:pPr indent="457200">
              <a:spcAft>
                <a:spcPts val="1500"/>
              </a:spcAft>
            </a:pPr>
            <a:r>
              <a:rPr lang="en-US" sz="2400" b="1" dirty="0" smtClean="0">
                <a:latin typeface="Cambria" panose="02040503050406030204" pitchFamily="18" charset="0"/>
                <a:ea typeface="Cambria" panose="02040503050406030204" pitchFamily="18" charset="0"/>
              </a:rPr>
              <a:t>His opponents took pride in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appearance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rather than in sincerity of heart. </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1"/>
            <a:ext cx="8612840" cy="4732065"/>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Paul, on the other hand, didn’t seek the approval of the masses.  He says, </a:t>
            </a:r>
            <a:r>
              <a:rPr lang="en-US" sz="2400" b="1" i="1" dirty="0" smtClean="0">
                <a:latin typeface="Cambria" panose="02040503050406030204" pitchFamily="18" charset="0"/>
                <a:ea typeface="Cambria" panose="02040503050406030204" pitchFamily="18" charset="0"/>
              </a:rPr>
              <a:t>“If we are beside ourselves, it is for God”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5:13</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The phrase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beside ourselves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the same phrase found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 3:21</a:t>
            </a:r>
            <a:r>
              <a:rPr lang="en-US" sz="2400" b="1" dirty="0" smtClean="0">
                <a:latin typeface="Cambria" panose="02040503050406030204" pitchFamily="18" charset="0"/>
                <a:ea typeface="Cambria" panose="02040503050406030204" pitchFamily="18" charset="0"/>
              </a:rPr>
              <a:t>, when Jesus family feared he had lost his mind. </a:t>
            </a:r>
          </a:p>
          <a:p>
            <a:pPr indent="457200">
              <a:spcAft>
                <a:spcPts val="1500"/>
              </a:spcAft>
            </a:pPr>
            <a:r>
              <a:rPr lang="en-US" sz="2400" b="1" dirty="0" smtClean="0">
                <a:latin typeface="Cambria" panose="02040503050406030204" pitchFamily="18" charset="0"/>
                <a:ea typeface="Cambria" panose="02040503050406030204" pitchFamily="18" charset="0"/>
              </a:rPr>
              <a:t>However, the Corinthians should have known that Paul wasn’t crazy.  After all, he had used reason and persuasion to convince them of the soundness of the gospel. </a:t>
            </a:r>
          </a:p>
          <a:p>
            <a:pPr indent="457200">
              <a:spcAft>
                <a:spcPts val="1500"/>
              </a:spcAft>
            </a:pPr>
            <a:r>
              <a:rPr lang="en-US" sz="2400" b="1" dirty="0" smtClean="0">
                <a:latin typeface="Cambria" panose="02040503050406030204" pitchFamily="18" charset="0"/>
                <a:ea typeface="Cambria" panose="02040503050406030204" pitchFamily="18" charset="0"/>
              </a:rPr>
              <a:t>The charge that Paul was insane came not from fellow believers but from false teachers and those outside of the faith.  </a:t>
            </a:r>
          </a:p>
        </p:txBody>
      </p:sp>
    </p:spTree>
    <p:extLst>
      <p:ext uri="{BB962C8B-B14F-4D97-AF65-F5344CB8AC3E}">
        <p14:creationId xmlns:p14="http://schemas.microsoft.com/office/powerpoint/2010/main" xmlns="" val="363622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219200"/>
            <a:ext cx="8458199" cy="363176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For </a:t>
            </a:r>
            <a:r>
              <a:rPr lang="en-US" sz="2800" i="1" dirty="0">
                <a:latin typeface="Georgia" panose="02040502050405020303" pitchFamily="18" charset="0"/>
              </a:rPr>
              <a:t>the love of Christ compels us, because we judge thus: that if One died for all, then all </a:t>
            </a:r>
            <a:r>
              <a:rPr lang="en-US" sz="2800" i="1" dirty="0" smtClean="0">
                <a:latin typeface="Georgia" panose="02040502050405020303" pitchFamily="18" charset="0"/>
              </a:rPr>
              <a:t>died; </a:t>
            </a:r>
            <a:r>
              <a:rPr lang="en-US" sz="2800" b="1" baseline="30000" dirty="0" smtClean="0">
                <a:effectLst>
                  <a:outerShdw blurRad="38100" dist="38100" dir="2700000" algn="tl">
                    <a:srgbClr val="000000">
                      <a:alpha val="43137"/>
                    </a:srgbClr>
                  </a:outerShdw>
                </a:effectLst>
                <a:latin typeface="Georgia" panose="02040502050405020303" pitchFamily="18" charset="0"/>
              </a:rPr>
              <a:t>15</a:t>
            </a:r>
            <a:r>
              <a:rPr lang="en-US" sz="2800" i="1" dirty="0" smtClean="0">
                <a:latin typeface="Georgia" panose="02040502050405020303" pitchFamily="18" charset="0"/>
              </a:rPr>
              <a:t>and </a:t>
            </a:r>
            <a:r>
              <a:rPr lang="en-US" sz="2800" i="1" dirty="0">
                <a:latin typeface="Georgia" panose="02040502050405020303" pitchFamily="18" charset="0"/>
              </a:rPr>
              <a:t>He died for all, that those who live should live no longer for themselves, but for Him who died for them and rose again.  </a:t>
            </a:r>
            <a:r>
              <a:rPr lang="en-US" sz="2800" b="1" baseline="30000" dirty="0" smtClean="0">
                <a:effectLst>
                  <a:outerShdw blurRad="38100" dist="38100" dir="2700000" algn="tl">
                    <a:srgbClr val="000000">
                      <a:alpha val="43137"/>
                    </a:srgbClr>
                  </a:outerShdw>
                </a:effectLst>
                <a:latin typeface="Georgia" panose="02040502050405020303" pitchFamily="18" charset="0"/>
              </a:rPr>
              <a:t>16</a:t>
            </a:r>
            <a:r>
              <a:rPr lang="en-US" sz="2800" i="1" dirty="0" smtClean="0">
                <a:latin typeface="Georgia" panose="02040502050405020303" pitchFamily="18" charset="0"/>
              </a:rPr>
              <a:t>Therefore</a:t>
            </a:r>
            <a:r>
              <a:rPr lang="en-US" sz="2800" i="1" dirty="0">
                <a:latin typeface="Georgia" panose="02040502050405020303" pitchFamily="18" charset="0"/>
              </a:rPr>
              <a:t>, from now on, we regard no one according to the flesh.  Even though we have known Christ according to the flesh, yet now we know Him thus no longer. </a:t>
            </a:r>
          </a:p>
        </p:txBody>
      </p:sp>
      <p:sp>
        <p:nvSpPr>
          <p:cNvPr id="6" name="Title 1"/>
          <p:cNvSpPr>
            <a:spLocks noGrp="1"/>
          </p:cNvSpPr>
          <p:nvPr>
            <p:ph type="title"/>
          </p:nvPr>
        </p:nvSpPr>
        <p:spPr>
          <a:xfrm>
            <a:off x="313765"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4021" y="1143000"/>
            <a:ext cx="8626288" cy="4732065"/>
          </a:xfrm>
          <a:prstGeom prst="rect">
            <a:avLst/>
          </a:prstGeom>
          <a:noFill/>
          <a:effectLst/>
        </p:spPr>
        <p:txBody>
          <a:bodyPr wrap="square" rtlCol="0">
            <a:spAutoFit/>
          </a:bodyPr>
          <a:lstStyle/>
          <a:p>
            <a:pPr indent="457200">
              <a:spcAft>
                <a:spcPts val="1500"/>
              </a:spcAft>
            </a:pPr>
            <a:r>
              <a:rPr lang="en-US" sz="2400" b="1" i="1" dirty="0" smtClean="0">
                <a:effectLst>
                  <a:outerShdw blurRad="38100" dist="38100" dir="2700000" algn="tl">
                    <a:srgbClr val="000000">
                      <a:alpha val="43137"/>
                    </a:srgbClr>
                  </a:outerShdw>
                </a:effectLst>
                <a:latin typeface="Cambria" pitchFamily="18" charset="0"/>
              </a:rPr>
              <a:t>Our Approach is Different </a:t>
            </a:r>
            <a:r>
              <a:rPr lang="en-US" sz="2400" b="1" dirty="0" smtClean="0">
                <a:effectLst>
                  <a:outerShdw blurRad="38100" dist="38100" dir="2700000" algn="tl">
                    <a:srgbClr val="000000">
                      <a:alpha val="43137"/>
                    </a:srgbClr>
                  </a:outerShdw>
                </a:effectLst>
                <a:latin typeface="Cambria" pitchFamily="18" charset="0"/>
              </a:rPr>
              <a:t>(5:14-16)</a:t>
            </a:r>
            <a:r>
              <a:rPr lang="en-US" sz="2400" b="1" i="1" dirty="0" smtClean="0">
                <a:effectLst>
                  <a:outerShdw blurRad="38100" dist="38100" dir="2700000" algn="tl">
                    <a:srgbClr val="000000">
                      <a:alpha val="43137"/>
                    </a:srgbClr>
                  </a:outerShdw>
                </a:effectLst>
                <a:latin typeface="Cambria" pitchFamily="18" charset="0"/>
              </a:rPr>
              <a:t> – </a:t>
            </a:r>
            <a:r>
              <a:rPr lang="en-US" sz="2400" b="1" dirty="0" smtClean="0">
                <a:latin typeface="Cambria" panose="02040503050406030204" pitchFamily="18" charset="0"/>
                <a:ea typeface="Cambria" panose="02040503050406030204" pitchFamily="18" charset="0"/>
              </a:rPr>
              <a:t>We have an internalized, compelling force that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controls 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 the love of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5:14</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Most people have nothing of the kind, no driving passion in life, no overarching purpose or plan for the decisions they make and the priorities they set.  </a:t>
            </a:r>
          </a:p>
          <a:p>
            <a:pPr indent="457200">
              <a:spcAft>
                <a:spcPts val="1500"/>
              </a:spcAft>
            </a:pPr>
            <a:r>
              <a:rPr lang="en-US" sz="2400" b="1" dirty="0" smtClean="0">
                <a:latin typeface="Cambria" panose="02040503050406030204" pitchFamily="18" charset="0"/>
                <a:ea typeface="Cambria" panose="02040503050406030204" pitchFamily="18" charset="0"/>
              </a:rPr>
              <a:t>They do whatever seems expedient or pleasurable, living for the momentary, self-serving interests.  Christ’s love for us and ours for Him now defines our lives.  In the grip of this love, our outlook on the world changes.</a:t>
            </a:r>
          </a:p>
          <a:p>
            <a:pPr indent="457200">
              <a:spcAft>
                <a:spcPts val="1500"/>
              </a:spcAft>
            </a:pP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themes</a:t>
            </a:r>
            <a:r>
              <a:rPr lang="en-US" sz="2400" b="1" dirty="0" smtClean="0">
                <a:latin typeface="Cambria" panose="02040503050406030204" pitchFamily="18" charset="0"/>
                <a:ea typeface="Cambria" panose="02040503050406030204" pitchFamily="18" charset="0"/>
              </a:rPr>
              <a:t> determine our choices and our paths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3" y="1219200"/>
            <a:ext cx="8722658" cy="4924425"/>
          </a:xfrm>
          <a:prstGeom prst="rect">
            <a:avLst/>
          </a:prstGeom>
          <a:noFill/>
          <a:effectLst/>
        </p:spPr>
        <p:txBody>
          <a:bodyPr wrap="square" rtlCol="0">
            <a:spAutoFit/>
          </a:bodyPr>
          <a:lstStyle/>
          <a:p>
            <a:pPr indent="457200">
              <a:spcAft>
                <a:spcPts val="15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 that Jesus died for all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5:14</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 that since all people are dead spiritually, they all need someone – Jesus to give them new life.</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5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smtClean="0">
                <a:latin typeface="Cambria" panose="02040503050406030204" pitchFamily="18" charset="0"/>
                <a:ea typeface="Cambria" panose="02040503050406030204" pitchFamily="18" charset="0"/>
              </a:rPr>
              <a:t> – that once we have given Him our lives, we no longer desire to live for ourselves but for Him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5:15</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When we align our trajectory with these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markers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our approach to life will differ completely from the world. </a:t>
            </a:r>
          </a:p>
          <a:p>
            <a:pPr indent="457200">
              <a:spcAft>
                <a:spcPts val="1500"/>
              </a:spcAft>
            </a:pPr>
            <a:r>
              <a:rPr lang="en-US" sz="2400" b="1" dirty="0" smtClean="0">
                <a:latin typeface="Cambria" panose="02040503050406030204" pitchFamily="18" charset="0"/>
                <a:ea typeface="Cambria" panose="02040503050406030204" pitchFamily="18" charset="0"/>
              </a:rPr>
              <a:t>Unlike the world’s positive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are all good people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approach, we view all people – including ourselves – as essentially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apart</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from</a:t>
            </a:r>
            <a:r>
              <a:rPr lang="en-US" sz="2400" b="1" dirty="0" smtClean="0">
                <a:latin typeface="Cambria" panose="02040503050406030204" pitchFamily="18" charset="0"/>
                <a:ea typeface="Cambria" panose="02040503050406030204" pitchFamily="18" charset="0"/>
              </a:rPr>
              <a:t> divine grace.  At the same time, we view all people 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savable</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because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of</a:t>
            </a:r>
            <a:r>
              <a:rPr lang="en-US" sz="2400" b="1" dirty="0" smtClean="0">
                <a:latin typeface="Cambria" panose="02040503050406030204" pitchFamily="18" charset="0"/>
                <a:ea typeface="Cambria" panose="02040503050406030204" pitchFamily="18" charset="0"/>
              </a:rPr>
              <a:t> divine grace.    </a:t>
            </a: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219200"/>
            <a:ext cx="8731623" cy="4362733"/>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This is what Paul means when he says, </a:t>
            </a:r>
            <a:r>
              <a:rPr lang="en-US" sz="2400" b="1" i="1" dirty="0" smtClean="0">
                <a:latin typeface="Cambria" panose="02040503050406030204" pitchFamily="18" charset="0"/>
                <a:ea typeface="Cambria" panose="02040503050406030204" pitchFamily="18" charset="0"/>
              </a:rPr>
              <a:t>“We recognize no one according to the flesh”</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5:16</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Just as we once regarded Jesus as other men,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according to the flesh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once we accept that he is the God-man who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died and rose again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on our behalf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5:15</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Our whole outlook changes and we view people as sinners who can be saved by the gospel of Jesus. </a:t>
            </a:r>
          </a:p>
          <a:p>
            <a:pPr indent="457200">
              <a:spcAft>
                <a:spcPts val="1500"/>
              </a:spcAft>
            </a:pPr>
            <a:r>
              <a:rPr lang="en-US" sz="2400" b="1" dirty="0" smtClean="0">
                <a:latin typeface="Cambria" panose="02040503050406030204" pitchFamily="18" charset="0"/>
                <a:ea typeface="Cambria" panose="02040503050406030204" pitchFamily="18" charset="0"/>
              </a:rPr>
              <a:t>This radically alters our perspective: we now view our own purpose in life as </a:t>
            </a:r>
            <a:r>
              <a:rPr lang="en-US" sz="2400" b="1" i="1" u="sng" dirty="0" smtClean="0">
                <a:latin typeface="Cambria" panose="02040503050406030204" pitchFamily="18" charset="0"/>
                <a:ea typeface="Cambria" panose="02040503050406030204" pitchFamily="18" charset="0"/>
              </a:rPr>
              <a:t>Christ</a:t>
            </a:r>
            <a:r>
              <a:rPr lang="en-US" sz="2400" b="1" i="1" dirty="0" smtClean="0">
                <a:latin typeface="Cambria" panose="02040503050406030204" pitchFamily="18" charset="0"/>
                <a:ea typeface="Cambria" panose="02040503050406030204" pitchFamily="18" charset="0"/>
              </a:rPr>
              <a:t>-</a:t>
            </a:r>
            <a:r>
              <a:rPr lang="en-US" sz="2400" b="1" i="1" u="sng" dirty="0" smtClean="0">
                <a:latin typeface="Cambria" panose="02040503050406030204" pitchFamily="18" charset="0"/>
                <a:ea typeface="Cambria" panose="02040503050406030204" pitchFamily="18" charset="0"/>
              </a:rPr>
              <a:t>centered</a:t>
            </a:r>
            <a:r>
              <a:rPr lang="en-US" sz="2400" b="1" dirty="0" smtClean="0">
                <a:latin typeface="Cambria" panose="02040503050406030204" pitchFamily="18" charset="0"/>
                <a:ea typeface="Cambria" panose="02040503050406030204" pitchFamily="18" charset="0"/>
              </a:rPr>
              <a:t> in response to divine grace. </a:t>
            </a: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78759" y="1219200"/>
            <a:ext cx="8381999" cy="406265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17</a:t>
            </a:r>
            <a:r>
              <a:rPr lang="en-US" sz="2800" i="1" dirty="0" smtClean="0">
                <a:latin typeface="Georgia" panose="02040502050405020303" pitchFamily="18" charset="0"/>
              </a:rPr>
              <a:t>Therefore</a:t>
            </a:r>
            <a:r>
              <a:rPr lang="en-US" sz="2800" i="1" dirty="0">
                <a:latin typeface="Georgia" panose="02040502050405020303" pitchFamily="18" charset="0"/>
              </a:rPr>
              <a:t>, if anyone is in Christ, he is a new creation; old things have passed away; behold, all things have become new</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18</a:t>
            </a:r>
            <a:r>
              <a:rPr lang="en-US" sz="2800" i="1" dirty="0" smtClean="0">
                <a:latin typeface="Georgia" panose="02040502050405020303" pitchFamily="18" charset="0"/>
              </a:rPr>
              <a:t>Now </a:t>
            </a:r>
            <a:r>
              <a:rPr lang="en-US" sz="2800" i="1" dirty="0">
                <a:latin typeface="Georgia" panose="02040502050405020303" pitchFamily="18" charset="0"/>
              </a:rPr>
              <a:t>all things are of God, who has reconciled us to Himself through Jesus Christ, and has given us the ministry </a:t>
            </a:r>
            <a:r>
              <a:rPr lang="en-US" sz="2800" i="1" dirty="0" smtClean="0">
                <a:latin typeface="Georgia" panose="02040502050405020303" pitchFamily="18" charset="0"/>
              </a:rPr>
              <a:t>of reconciliation</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19</a:t>
            </a:r>
            <a:r>
              <a:rPr lang="en-US" sz="2800" i="1" dirty="0" smtClean="0">
                <a:latin typeface="Georgia" panose="02040502050405020303" pitchFamily="18" charset="0"/>
              </a:rPr>
              <a:t>that </a:t>
            </a:r>
            <a:r>
              <a:rPr lang="en-US" sz="2800" i="1" dirty="0">
                <a:latin typeface="Georgia" panose="02040502050405020303" pitchFamily="18" charset="0"/>
              </a:rPr>
              <a:t>is, that God was in Christ reconciling the world to Himself, not imputing their trespasses to them, and has committed to us the word of reconciliation.</a:t>
            </a: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5:17-19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66700" y="1066800"/>
            <a:ext cx="8724899" cy="5463034"/>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35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a:t>
            </a:r>
            <a:r>
              <a:rPr lang="en-US" sz="2350" b="1" dirty="0">
                <a:latin typeface="Cambria" panose="02040503050406030204" pitchFamily="18" charset="0"/>
                <a:ea typeface="Cambria" panose="02040503050406030204" pitchFamily="18" charset="0"/>
              </a:rPr>
              <a:t>our study, Paul emphasizes the transformative power of the Gospel, highlighting themes of </a:t>
            </a:r>
            <a:r>
              <a:rPr lang="en-US" sz="2350" b="1" u="sng" dirty="0">
                <a:latin typeface="Cambria" panose="02040503050406030204" pitchFamily="18" charset="0"/>
                <a:ea typeface="Cambria" panose="02040503050406030204" pitchFamily="18" charset="0"/>
              </a:rPr>
              <a:t>reconciliation</a:t>
            </a:r>
            <a:r>
              <a:rPr lang="en-US" sz="2350" b="1" dirty="0">
                <a:latin typeface="Cambria" panose="02040503050406030204" pitchFamily="18" charset="0"/>
                <a:ea typeface="Cambria" panose="02040503050406030204" pitchFamily="18" charset="0"/>
              </a:rPr>
              <a:t>, </a:t>
            </a:r>
            <a:r>
              <a:rPr lang="en-US" sz="2350" b="1" u="sng" dirty="0">
                <a:latin typeface="Cambria" panose="02040503050406030204" pitchFamily="18" charset="0"/>
                <a:ea typeface="Cambria" panose="02040503050406030204" pitchFamily="18" charset="0"/>
              </a:rPr>
              <a:t>redemption</a:t>
            </a:r>
            <a:r>
              <a:rPr lang="en-US" sz="2350" b="1" dirty="0">
                <a:latin typeface="Cambria" panose="02040503050406030204" pitchFamily="18" charset="0"/>
                <a:ea typeface="Cambria" panose="02040503050406030204" pitchFamily="18" charset="0"/>
              </a:rPr>
              <a:t>, and the </a:t>
            </a:r>
            <a:r>
              <a:rPr lang="en-US" sz="2350" b="1" u="sng" dirty="0">
                <a:latin typeface="Cambria" panose="02040503050406030204" pitchFamily="18" charset="0"/>
                <a:ea typeface="Cambria" panose="02040503050406030204" pitchFamily="18" charset="0"/>
              </a:rPr>
              <a:t>ministry of reconciliation</a:t>
            </a:r>
            <a:r>
              <a:rPr lang="en-US" sz="2350" b="1" dirty="0">
                <a:latin typeface="Cambria" panose="02040503050406030204" pitchFamily="18" charset="0"/>
                <a:ea typeface="Cambria" panose="02040503050406030204" pitchFamily="18" charset="0"/>
              </a:rPr>
              <a:t> entrusted to believers.  </a:t>
            </a:r>
            <a:r>
              <a:rPr lang="en-US" sz="2350" b="1" dirty="0" smtClean="0">
                <a:latin typeface="Cambria" panose="02040503050406030204" pitchFamily="18" charset="0"/>
                <a:ea typeface="Cambria" panose="02040503050406030204" pitchFamily="18" charset="0"/>
              </a:rPr>
              <a:t>Paul </a:t>
            </a:r>
            <a:r>
              <a:rPr lang="en-US" sz="2350" b="1" dirty="0">
                <a:latin typeface="Cambria" panose="02040503050406030204" pitchFamily="18" charset="0"/>
                <a:ea typeface="Cambria" panose="02040503050406030204" pitchFamily="18" charset="0"/>
              </a:rPr>
              <a:t>underscores the centrality of Christ's sacrificial death and resurrection, and urges believers to live for Him and proclaim the message of reconciliation faithfully to the world</a:t>
            </a:r>
            <a:r>
              <a:rPr lang="en-US" sz="2350" b="1" dirty="0" smtClean="0">
                <a:latin typeface="Cambria" panose="02040503050406030204" pitchFamily="18" charset="0"/>
                <a:ea typeface="Cambria" panose="02040503050406030204" pitchFamily="18" charset="0"/>
              </a:rPr>
              <a:t>.</a:t>
            </a:r>
            <a:endParaRPr lang="en-US" sz="235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5:17-19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77835" cy="5470728"/>
          </a:xfrm>
          <a:prstGeom prst="rect">
            <a:avLst/>
          </a:prstGeom>
          <a:noFill/>
          <a:effectLst/>
        </p:spPr>
        <p:txBody>
          <a:bodyPr wrap="square" rtlCol="0">
            <a:spAutoFit/>
          </a:bodyPr>
          <a:lstStyle/>
          <a:p>
            <a:pPr indent="457200">
              <a:spcAft>
                <a:spcPts val="1500"/>
              </a:spcAft>
            </a:pPr>
            <a:r>
              <a:rPr lang="en-US" sz="2400" b="1" i="1" dirty="0" smtClean="0">
                <a:effectLst>
                  <a:outerShdw blurRad="38100" dist="38100" dir="2700000" algn="tl">
                    <a:srgbClr val="000000">
                      <a:alpha val="43137"/>
                    </a:srgbClr>
                  </a:outerShdw>
                </a:effectLst>
                <a:latin typeface="Cambria" pitchFamily="18" charset="0"/>
              </a:rPr>
              <a:t>Our Life is Transformed </a:t>
            </a:r>
            <a:r>
              <a:rPr lang="en-US" sz="2400" b="1" dirty="0" smtClean="0">
                <a:effectLst>
                  <a:outerShdw blurRad="38100" dist="38100" dir="2700000" algn="tl">
                    <a:srgbClr val="000000">
                      <a:alpha val="43137"/>
                    </a:srgbClr>
                  </a:outerShdw>
                </a:effectLst>
                <a:latin typeface="Cambria" pitchFamily="18" charset="0"/>
              </a:rPr>
              <a:t>(5:17-19) </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anose="02040503050406030204" pitchFamily="18" charset="0"/>
                <a:ea typeface="Cambria" panose="02040503050406030204" pitchFamily="18" charset="0"/>
              </a:rPr>
              <a:t>Believers in Christ have not just turned over a new leaf.  They have not simply managed to carry out a New Year’s resolution past February. </a:t>
            </a:r>
          </a:p>
          <a:p>
            <a:pPr indent="457200">
              <a:spcAft>
                <a:spcPts val="1500"/>
              </a:spcAft>
            </a:pPr>
            <a:r>
              <a:rPr lang="en-US" sz="2400" b="1" dirty="0" smtClean="0">
                <a:latin typeface="Cambria" panose="02040503050406030204" pitchFamily="18" charset="0"/>
                <a:ea typeface="Cambria" panose="02040503050406030204" pitchFamily="18" charset="0"/>
              </a:rPr>
              <a:t>Nor have they been brainwashed into some kind of cultish lifestyle in which their every move is determined by some guru on high.  Rather, they are truly changed from within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transformed</a:t>
            </a:r>
            <a:r>
              <a:rPr lang="en-US" sz="2400" b="1" i="1" dirty="0" smtClean="0">
                <a:latin typeface="Cambria" panose="02040503050406030204" pitchFamily="18" charset="0"/>
                <a:ea typeface="Cambria" panose="02040503050406030204" pitchFamily="18" charset="0"/>
              </a:rPr>
              <a:t>! </a:t>
            </a:r>
          </a:p>
          <a:p>
            <a:pPr indent="457200">
              <a:spcAft>
                <a:spcPts val="1500"/>
              </a:spcAft>
            </a:pPr>
            <a:r>
              <a:rPr lang="en-US" sz="2400" b="1" i="1" dirty="0" smtClean="0">
                <a:latin typeface="Cambria" panose="02040503050406030204" pitchFamily="18" charset="0"/>
                <a:ea typeface="Cambria" panose="02040503050406030204" pitchFamily="18" charset="0"/>
              </a:rPr>
              <a:t>“Therefore if anyone is in Christ, he is a new creation; old things passed away; behold, new things have come”</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5:17</a:t>
            </a:r>
            <a:r>
              <a:rPr lang="en-US" sz="2400" b="1" dirty="0" smtClean="0">
                <a:latin typeface="Cambria" panose="02040503050406030204" pitchFamily="18" charset="0"/>
                <a:ea typeface="Cambria" panose="02040503050406030204" pitchFamily="18" charset="0"/>
              </a:rPr>
              <a:t>).</a:t>
            </a:r>
          </a:p>
          <a:p>
            <a:pPr indent="457200">
              <a:spcAft>
                <a:spcPts val="1500"/>
              </a:spcAft>
            </a:pPr>
            <a:r>
              <a:rPr lang="en-US" sz="2400" b="1" dirty="0" smtClean="0">
                <a:latin typeface="Cambria" panose="02040503050406030204" pitchFamily="18" charset="0"/>
                <a:ea typeface="Cambria" panose="02040503050406030204" pitchFamily="18" charset="0"/>
              </a:rPr>
              <a:t>Most people don’t realize that Paul alluding to a very important passage,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Isaiah 65:17</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behold, I create new heavens and a new earth; and the former things will not be remembered or come to mind</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995447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5:17-19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01635" cy="4909036"/>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The Isaiah text refers specifically to the renewal of creation that will come about after Christ returns and </a:t>
            </a:r>
            <a:r>
              <a:rPr lang="en-US" sz="2400" b="1" dirty="0">
                <a:latin typeface="Cambria" panose="02040503050406030204" pitchFamily="18" charset="0"/>
                <a:ea typeface="Cambria" panose="02040503050406030204" pitchFamily="18" charset="0"/>
              </a:rPr>
              <a:t>perfects </a:t>
            </a:r>
            <a:r>
              <a:rPr lang="en-US" sz="2400" b="1" dirty="0" smtClean="0">
                <a:latin typeface="Cambria" panose="02040503050406030204" pitchFamily="18" charset="0"/>
                <a:ea typeface="Cambria" panose="02040503050406030204" pitchFamily="18" charset="0"/>
              </a:rPr>
              <a:t>this </a:t>
            </a:r>
            <a:r>
              <a:rPr lang="en-US" sz="2400" b="1" dirty="0">
                <a:latin typeface="Cambria" panose="02040503050406030204" pitchFamily="18" charset="0"/>
                <a:ea typeface="Cambria" panose="02040503050406030204" pitchFamily="18" charset="0"/>
              </a:rPr>
              <a:t>world, </a:t>
            </a:r>
            <a:r>
              <a:rPr lang="en-US" sz="2400" b="1" dirty="0" smtClean="0">
                <a:latin typeface="Cambria" panose="02040503050406030204" pitchFamily="18" charset="0"/>
                <a:ea typeface="Cambria" panose="02040503050406030204" pitchFamily="18" charset="0"/>
              </a:rPr>
              <a:t>cleaning it from its wickedness and radically restoring and surpassing its original intention.</a:t>
            </a:r>
            <a:endParaRPr lang="en-US" sz="2400" b="1" dirty="0">
              <a:latin typeface="Cambria" panose="02040503050406030204" pitchFamily="18" charset="0"/>
              <a:ea typeface="Cambria" panose="02040503050406030204" pitchFamily="18" charset="0"/>
            </a:endParaRPr>
          </a:p>
          <a:p>
            <a:pPr indent="457200">
              <a:spcAft>
                <a:spcPts val="1500"/>
              </a:spcAft>
            </a:pPr>
            <a:r>
              <a:rPr lang="en-US" sz="2400" b="1" dirty="0" smtClean="0">
                <a:latin typeface="Cambria" panose="02040503050406030204" pitchFamily="18" charset="0"/>
                <a:ea typeface="Cambria" panose="02040503050406030204" pitchFamily="18" charset="0"/>
              </a:rPr>
              <a:t>Peter writes, </a:t>
            </a:r>
            <a:r>
              <a:rPr lang="en-US" sz="2400" b="1" i="1" dirty="0" smtClean="0">
                <a:latin typeface="Cambria" panose="02040503050406030204" pitchFamily="18" charset="0"/>
                <a:ea typeface="Cambria" panose="02040503050406030204" pitchFamily="18" charset="0"/>
              </a:rPr>
              <a:t>“According to His promise we are looking for new heavens and a new earth, in which righteousness dwells”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2Peter 3:13</a:t>
            </a:r>
            <a:r>
              <a:rPr lang="en-US" sz="2400" b="1" dirty="0" smtClean="0">
                <a:latin typeface="Cambria" panose="02040503050406030204" pitchFamily="18" charset="0"/>
                <a:ea typeface="Cambria" panose="02040503050406030204" pitchFamily="18" charset="0"/>
              </a:rPr>
              <a: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 21 – 22</a:t>
            </a:r>
            <a:r>
              <a:rPr lang="en-US" sz="2400" b="1" dirty="0" smtClean="0">
                <a:latin typeface="Cambria" panose="02040503050406030204" pitchFamily="18" charset="0"/>
                <a:ea typeface="Cambria" panose="02040503050406030204" pitchFamily="18" charset="0"/>
              </a:rPr>
              <a:t>, we catch a marvelous glimpse of this new condition. </a:t>
            </a:r>
          </a:p>
          <a:p>
            <a:pPr indent="457200">
              <a:spcAft>
                <a:spcPts val="1500"/>
              </a:spcAf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5:17</a:t>
            </a:r>
            <a:r>
              <a:rPr lang="en-US" sz="2400" b="1" dirty="0" smtClean="0">
                <a:latin typeface="Cambria" panose="02040503050406030204" pitchFamily="18" charset="0"/>
                <a:ea typeface="Cambria" panose="02040503050406030204" pitchFamily="18" charset="0"/>
              </a:rPr>
              <a:t>, Paul applies this imagery to the redeemed believers, indicating the radical, dramatic transformation that God designed to take place when a believer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do</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Jesus Christ. </a:t>
            </a:r>
          </a:p>
        </p:txBody>
      </p:sp>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5:17-19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799"/>
            <a:ext cx="8686800" cy="5101397"/>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When Christ invades a life, He performs a miraculous act of re-creation, analogous to the extreme overhaul of creation itself that He will perform at the Second Coming. </a:t>
            </a:r>
          </a:p>
          <a:p>
            <a:pPr indent="457200">
              <a:spcAft>
                <a:spcPts val="1500"/>
              </a:spcAft>
            </a:pPr>
            <a:r>
              <a:rPr lang="en-US" sz="2400" b="1" dirty="0" smtClean="0">
                <a:latin typeface="Cambria" panose="02040503050406030204" pitchFamily="18" charset="0"/>
                <a:ea typeface="Cambria" panose="02040503050406030204" pitchFamily="18" charset="0"/>
              </a:rPr>
              <a:t>He brings into being something new.  When this new life is born in us by the work of the Holy Spirit, we will be transformed from the inside out, changing our priorities, our relationships and our actions. </a:t>
            </a:r>
          </a:p>
          <a:p>
            <a:pPr indent="457200">
              <a:spcAft>
                <a:spcPts val="1500"/>
              </a:spcAft>
            </a:pPr>
            <a:r>
              <a:rPr lang="en-US" sz="2400" b="1" dirty="0" smtClean="0">
                <a:latin typeface="Cambria" panose="02040503050406030204" pitchFamily="18" charset="0"/>
                <a:ea typeface="Cambria" panose="02040503050406030204" pitchFamily="18" charset="0"/>
              </a:rPr>
              <a:t>Only God can do this work in us, but once He has done the work, we then participate in living out the inner workings of this new life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2:12-13</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The first obvious sign of our transformed life is to fulfill our ministries of reconciliation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5:18-19</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465698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5:17-19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01635" cy="4170372"/>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God has commissioned each of us to show others that Jesus’ death on the cross paid for our sin, appeased God’s wrath and brought about forgiveness. </a:t>
            </a:r>
          </a:p>
          <a:p>
            <a:pPr indent="457200">
              <a:spcAft>
                <a:spcPts val="1500"/>
              </a:spcAft>
            </a:pPr>
            <a:r>
              <a:rPr lang="en-US" sz="2400" b="1" dirty="0" smtClean="0">
                <a:latin typeface="Cambria" panose="02040503050406030204" pitchFamily="18" charset="0"/>
                <a:ea typeface="Cambria" panose="02040503050406030204" pitchFamily="18" charset="0"/>
              </a:rPr>
              <a:t>Jesus resurrection from the dead opened us up to a new life in relationship with Him through the powerful indwelling Spirit of the resurrection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8:11</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To us, who have personally experienced this reconciliation with God, Christ has committed the message of reconciliation – that is, the gospel of the person and work of Jesus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5:19</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9272964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850" y="1219200"/>
            <a:ext cx="8491818" cy="276998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20</a:t>
            </a:r>
            <a:r>
              <a:rPr lang="en-US" sz="2800" i="1" dirty="0" smtClean="0">
                <a:latin typeface="Georgia" panose="02040502050405020303" pitchFamily="18" charset="0"/>
              </a:rPr>
              <a:t>Now </a:t>
            </a:r>
            <a:r>
              <a:rPr lang="en-US" sz="2800" i="1" dirty="0">
                <a:latin typeface="Georgia" panose="02040502050405020303" pitchFamily="18" charset="0"/>
              </a:rPr>
              <a:t>then, we are ambassadors for Christ, as though God were pleading through us: </a:t>
            </a:r>
            <a:r>
              <a:rPr lang="en-US" sz="2800" i="1" dirty="0" smtClean="0">
                <a:latin typeface="Georgia" panose="02040502050405020303" pitchFamily="18" charset="0"/>
              </a:rPr>
              <a:t>we implore</a:t>
            </a:r>
            <a:r>
              <a:rPr lang="en-US" sz="2800" i="1" dirty="0">
                <a:latin typeface="Georgia" panose="02040502050405020303" pitchFamily="18" charset="0"/>
              </a:rPr>
              <a:t> you on Christ’s behalf, be reconciled to God</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21</a:t>
            </a:r>
            <a:r>
              <a:rPr lang="en-US" sz="2800" i="1" dirty="0" smtClean="0">
                <a:latin typeface="Georgia" panose="02040502050405020303" pitchFamily="18" charset="0"/>
              </a:rPr>
              <a:t>For</a:t>
            </a:r>
            <a:r>
              <a:rPr lang="en-US" sz="2800" i="1" dirty="0">
                <a:latin typeface="Georgia" panose="02040502050405020303" pitchFamily="18" charset="0"/>
              </a:rPr>
              <a:t> He made Him who knew no sin to </a:t>
            </a:r>
            <a:r>
              <a:rPr lang="en-US" sz="2800" i="1" dirty="0" smtClean="0">
                <a:latin typeface="Georgia" panose="02040502050405020303" pitchFamily="18" charset="0"/>
              </a:rPr>
              <a:t>be sin </a:t>
            </a:r>
            <a:r>
              <a:rPr lang="en-US" sz="2800" i="1" dirty="0">
                <a:latin typeface="Georgia" panose="02040502050405020303" pitchFamily="18" charset="0"/>
              </a:rPr>
              <a:t>for us, that we might become the </a:t>
            </a:r>
            <a:r>
              <a:rPr lang="en-US" sz="2800" i="1" dirty="0" smtClean="0">
                <a:latin typeface="Georgia" panose="02040502050405020303" pitchFamily="18" charset="0"/>
              </a:rPr>
              <a:t>righteousness </a:t>
            </a:r>
            <a:r>
              <a:rPr lang="en-US" sz="2800" i="1" dirty="0">
                <a:latin typeface="Georgia" panose="02040502050405020303" pitchFamily="18" charset="0"/>
              </a:rPr>
              <a:t>of God in Him.</a:t>
            </a: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5:20-21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24523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5:20-21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35424"/>
            <a:ext cx="8677836" cy="5840060"/>
          </a:xfrm>
          <a:prstGeom prst="rect">
            <a:avLst/>
          </a:prstGeom>
          <a:noFill/>
          <a:effectLst/>
        </p:spPr>
        <p:txBody>
          <a:bodyPr wrap="square" rtlCol="0">
            <a:spAutoFit/>
          </a:bodyPr>
          <a:lstStyle/>
          <a:p>
            <a:pPr indent="457200">
              <a:spcAft>
                <a:spcPts val="1500"/>
              </a:spcAft>
            </a:pPr>
            <a:r>
              <a:rPr lang="en-US" sz="2400" b="1" i="1" dirty="0" smtClean="0">
                <a:effectLst>
                  <a:outerShdw blurRad="38100" dist="38100" dir="2700000" algn="tl">
                    <a:srgbClr val="000000">
                      <a:alpha val="43137"/>
                    </a:srgbClr>
                  </a:outerShdw>
                </a:effectLst>
                <a:latin typeface="Cambria" pitchFamily="18" charset="0"/>
              </a:rPr>
              <a:t>Our Role is unusual </a:t>
            </a:r>
            <a:r>
              <a:rPr lang="en-US" sz="2400" b="1" dirty="0" smtClean="0">
                <a:effectLst>
                  <a:outerShdw blurRad="38100" dist="38100" dir="2700000" algn="tl">
                    <a:srgbClr val="000000">
                      <a:alpha val="43137"/>
                    </a:srgbClr>
                  </a:outerShdw>
                </a:effectLst>
                <a:latin typeface="Cambria" pitchFamily="18" charset="0"/>
              </a:rPr>
              <a:t>(5:20-21) </a:t>
            </a:r>
            <a:r>
              <a:rPr lang="en-US" sz="2400" b="1" i="1" dirty="0">
                <a:effectLst>
                  <a:outerShdw blurRad="38100" dist="38100" dir="2700000" algn="tl">
                    <a:srgbClr val="000000">
                      <a:alpha val="43137"/>
                    </a:srgbClr>
                  </a:outerShdw>
                </a:effectLst>
                <a:latin typeface="Cambria" pitchFamily="18" charset="0"/>
              </a:rPr>
              <a:t>–</a:t>
            </a:r>
            <a:r>
              <a:rPr lang="en-US" sz="2400" b="1" dirty="0" smtClean="0">
                <a:latin typeface="Cambria" panose="02040503050406030204" pitchFamily="18" charset="0"/>
                <a:ea typeface="Cambria" panose="02040503050406030204" pitchFamily="18" charset="0"/>
              </a:rPr>
              <a:t> As representatives of Christ’s righteous rule, we speak a different language, we have different customs and lifestyles.  </a:t>
            </a:r>
          </a:p>
          <a:p>
            <a:pPr indent="457200">
              <a:spcAft>
                <a:spcPts val="1500"/>
              </a:spcAft>
            </a:pPr>
            <a:r>
              <a:rPr lang="en-US" sz="2400" b="1" dirty="0">
                <a:latin typeface="Cambria" panose="02040503050406030204" pitchFamily="18" charset="0"/>
                <a:ea typeface="Cambria" panose="02040503050406030204" pitchFamily="18" charset="0"/>
              </a:rPr>
              <a:t>W</a:t>
            </a:r>
            <a:r>
              <a:rPr lang="en-US" sz="2400" b="1" dirty="0" smtClean="0">
                <a:latin typeface="Cambria" panose="02040503050406030204" pitchFamily="18" charset="0"/>
                <a:ea typeface="Cambria" panose="02040503050406030204" pitchFamily="18" charset="0"/>
              </a:rPr>
              <a:t>e appear a bit like foreigners in a foreign land.  We are ambassadors for a nation without borders, an invisible kingdom without currency, a King whose throne is in heaven and who reigns spiritually through the hearts of His people. </a:t>
            </a:r>
          </a:p>
          <a:p>
            <a:pPr indent="457200">
              <a:spcAft>
                <a:spcPts val="1500"/>
              </a:spcAft>
            </a:pPr>
            <a:r>
              <a:rPr lang="en-US" sz="2400" b="1" dirty="0" smtClean="0">
                <a:latin typeface="Cambria" panose="02040503050406030204" pitchFamily="18" charset="0"/>
                <a:ea typeface="Cambria" panose="02040503050406030204" pitchFamily="18" charset="0"/>
              </a:rPr>
              <a:t>One day He will establish His kingdom on this earth, and what was unseen will be made visible; but until that day, we have an unusual role to play as ambassadors of an invisible empire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5:20</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Ambassadors represent their homeland and its messages, promoting its policies to the people among whom they live. </a:t>
            </a:r>
          </a:p>
        </p:txBody>
      </p:sp>
    </p:spTree>
    <p:extLst>
      <p:ext uri="{BB962C8B-B14F-4D97-AF65-F5344CB8AC3E}">
        <p14:creationId xmlns:p14="http://schemas.microsoft.com/office/powerpoint/2010/main" xmlns="" val="11732146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5:20-21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799"/>
            <a:ext cx="8695765" cy="5647700"/>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Their country is often judged by their actions as their deeds are watched and their words scrutinized.  The same is true of us.  Our true home is in heaven; our true sovereign is the Lord Jesus Christ. </a:t>
            </a:r>
          </a:p>
          <a:p>
            <a:pPr indent="457200">
              <a:spcAft>
                <a:spcPts val="1500"/>
              </a:spcAft>
            </a:pPr>
            <a:r>
              <a:rPr lang="en-US" sz="2400" b="1" dirty="0" smtClean="0">
                <a:latin typeface="Cambria" panose="02040503050406030204" pitchFamily="18" charset="0"/>
                <a:ea typeface="Cambria" panose="02040503050406030204" pitchFamily="18" charset="0"/>
              </a:rPr>
              <a:t>As ambassadors, we represent King Jesus to those around us, even though they may not acknowledge Him as their own sovereign Lord</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Of </a:t>
            </a:r>
            <a:r>
              <a:rPr lang="en-US" sz="2400" b="1" dirty="0">
                <a:latin typeface="Cambria" panose="02040503050406030204" pitchFamily="18" charset="0"/>
                <a:ea typeface="Cambria" panose="02040503050406030204" pitchFamily="18" charset="0"/>
              </a:rPr>
              <a:t>our </a:t>
            </a:r>
            <a:r>
              <a:rPr lang="en-US" sz="2400" b="1" dirty="0" smtClean="0">
                <a:latin typeface="Cambria" panose="02040503050406030204" pitchFamily="18" charset="0"/>
                <a:ea typeface="Cambria" panose="02040503050406030204" pitchFamily="18" charset="0"/>
              </a:rPr>
              <a:t>role </a:t>
            </a:r>
            <a:r>
              <a:rPr lang="en-US" sz="2400" b="1" dirty="0">
                <a:latin typeface="Cambria" panose="02040503050406030204" pitchFamily="18" charset="0"/>
                <a:ea typeface="Cambria" panose="02040503050406030204" pitchFamily="18" charset="0"/>
              </a:rPr>
              <a:t>as </a:t>
            </a:r>
            <a:r>
              <a:rPr lang="en-US" sz="2400" b="1" dirty="0" smtClean="0">
                <a:latin typeface="Cambria" panose="02040503050406030204" pitchFamily="18" charset="0"/>
                <a:ea typeface="Cambria" panose="02040503050406030204" pitchFamily="18" charset="0"/>
              </a:rPr>
              <a:t>ambassadors:</a:t>
            </a:r>
          </a:p>
          <a:p>
            <a:pPr indent="457200">
              <a:spcAft>
                <a:spcPts val="15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 V. 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Tasker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says, </a:t>
            </a:r>
            <a:r>
              <a:rPr lang="en-US" sz="2400" b="1" i="1" dirty="0" smtClean="0">
                <a:latin typeface="Cambria" panose="02040503050406030204" pitchFamily="18" charset="0"/>
                <a:ea typeface="Cambria" panose="02040503050406030204" pitchFamily="18" charset="0"/>
              </a:rPr>
              <a:t>“Ambassadors engaged upon human affairs are chosen especially for their tact, their dignity and their courtesy, and because they are gifted with persuasive powers.  The ambassadors for Christ should show the same characteristics.  They must never try to bludgeon men and women into the kingdom of God, but must speak the truth in love . . . by the gentleness and meekness of Christ.” </a:t>
            </a:r>
          </a:p>
        </p:txBody>
      </p:sp>
    </p:spTree>
    <p:extLst>
      <p:ext uri="{BB962C8B-B14F-4D97-AF65-F5344CB8AC3E}">
        <p14:creationId xmlns:p14="http://schemas.microsoft.com/office/powerpoint/2010/main" xmlns="" val="11430778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5:20-21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066799"/>
            <a:ext cx="8619566"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Our task as ambassadors is simple: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others on behalf of Christ to “be reconciled to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5:20</a:t>
            </a:r>
            <a:r>
              <a:rPr lang="en-US" sz="2400" b="1" dirty="0" smtClean="0">
                <a:latin typeface="Cambria" panose="02040503050406030204" pitchFamily="18" charset="0"/>
                <a:ea typeface="Cambria" panose="02040503050406030204" pitchFamily="18" charset="0"/>
              </a:rPr>
              <a:t>).  The simple content of this message of reconciliation is succinctly stated: </a:t>
            </a:r>
          </a:p>
          <a:p>
            <a:pPr indent="457200">
              <a:spcAft>
                <a:spcPts val="1200"/>
              </a:spcAft>
            </a:pPr>
            <a:r>
              <a:rPr lang="en-US" sz="2400" b="1" i="1" dirty="0" smtClean="0">
                <a:latin typeface="Cambria" panose="02040503050406030204" pitchFamily="18" charset="0"/>
                <a:ea typeface="Cambria" panose="02040503050406030204" pitchFamily="18" charset="0"/>
              </a:rPr>
              <a:t>“He made Him who knew no sin to be sin on our behalf, so that we might become the righteousness of God in Him”</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5:21</a:t>
            </a:r>
            <a:r>
              <a:rPr lang="en-US" sz="235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This verse is the heart and soul of the saving power of the gospel. </a:t>
            </a:r>
          </a:p>
          <a:p>
            <a:pPr indent="457200">
              <a:spcAft>
                <a:spcPts val="1200"/>
              </a:spcAft>
            </a:pPr>
            <a:r>
              <a:rPr lang="en-US" sz="2400" b="1" dirty="0" smtClean="0">
                <a:latin typeface="Cambria" panose="02040503050406030204" pitchFamily="18" charset="0"/>
                <a:ea typeface="Cambria" panose="02040503050406030204" pitchFamily="18" charset="0"/>
              </a:rPr>
              <a:t>Jesus , the perfect God-man, the spotless Lamb of God, was made a sin offering in our place, just as Isaiah had prophesied centuries earlies: </a:t>
            </a:r>
          </a:p>
          <a:p>
            <a:pPr indent="457200">
              <a:spcAft>
                <a:spcPts val="1200"/>
              </a:spcAft>
            </a:pPr>
            <a:r>
              <a:rPr lang="en-US" sz="2400" b="1" i="1" dirty="0" smtClean="0">
                <a:latin typeface="Cambria" panose="02040503050406030204" pitchFamily="18" charset="0"/>
                <a:ea typeface="Cambria" panose="02040503050406030204" pitchFamily="18" charset="0"/>
              </a:rPr>
              <a:t>“Yet it pleased the Lord to bruise him; he hath put him to grief: when thou shalt make his soul an offering for sin . . .”</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Isaiah 53:10</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76756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5:20-21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143000"/>
            <a:ext cx="8534401" cy="3993401"/>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Through faith alone in the person and work of Jesus Christ, we become the righteousness of God.  A real transfer occurs at the Cross:  we trade our guilt for His innocence. </a:t>
            </a:r>
          </a:p>
          <a:p>
            <a:pPr indent="457200">
              <a:spcAft>
                <a:spcPts val="1500"/>
              </a:spcAft>
            </a:pPr>
            <a:r>
              <a:rPr lang="en-US" sz="2400" b="1" dirty="0" smtClean="0">
                <a:latin typeface="Cambria" panose="02040503050406030204" pitchFamily="18" charset="0"/>
                <a:ea typeface="Cambria" panose="02040503050406030204" pitchFamily="18" charset="0"/>
              </a:rPr>
              <a:t>Having been declared righteous (justified), we are completely free of guilt and shame and have become full heirs of a glorious promise. </a:t>
            </a:r>
          </a:p>
          <a:p>
            <a:pPr indent="457200">
              <a:spcAft>
                <a:spcPts val="1500"/>
              </a:spcAft>
            </a:pPr>
            <a:r>
              <a:rPr lang="en-US" sz="2400" b="1" dirty="0" smtClean="0">
                <a:latin typeface="Cambria" panose="02040503050406030204" pitchFamily="18" charset="0"/>
                <a:ea typeface="Cambria" panose="02040503050406030204" pitchFamily="18" charset="0"/>
              </a:rPr>
              <a:t>Is that crazy talk?  Maybe. </a:t>
            </a:r>
          </a:p>
          <a:p>
            <a:pPr indent="457200">
              <a:spcAft>
                <a:spcPts val="1500"/>
              </a:spcAft>
            </a:pPr>
            <a:r>
              <a:rPr lang="en-US" sz="2400" b="1" dirty="0" smtClean="0">
                <a:latin typeface="Cambria" panose="02040503050406030204" pitchFamily="18" charset="0"/>
                <a:ea typeface="Cambria" panose="02040503050406030204" pitchFamily="18" charset="0"/>
              </a:rPr>
              <a:t>But wouldn’t you rather be a fool for Christ’s coming kingdom than wise in a world that is passing away? </a:t>
            </a:r>
          </a:p>
        </p:txBody>
      </p:sp>
    </p:spTree>
    <p:extLst>
      <p:ext uri="{BB962C8B-B14F-4D97-AF65-F5344CB8AC3E}">
        <p14:creationId xmlns:p14="http://schemas.microsoft.com/office/powerpoint/2010/main" xmlns="" val="42310340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How Can “Crazies” Like Us Be Effective?</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313361" y="3190224"/>
            <a:ext cx="6335335" cy="523220"/>
          </a:xfrm>
          <a:prstGeom prst="rect">
            <a:avLst/>
          </a:prstGeom>
          <a:noFill/>
        </p:spPr>
        <p:txBody>
          <a:bodyPr wrap="square" rtlCol="0">
            <a:spAutoFit/>
          </a:bodyPr>
          <a:lstStyle/>
          <a:p>
            <a:pPr algn="ctr"/>
            <a:r>
              <a:rPr lang="en-US" sz="2800"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Crazies for Christ- 5:11-21 </a:t>
            </a:r>
            <a:endParaRPr lang="en-US" sz="2800"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How Can Crazies Be Effective?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5101396"/>
          </a:xfrm>
          <a:prstGeom prst="rect">
            <a:avLst/>
          </a:prstGeom>
          <a:noFill/>
          <a:effectLst/>
        </p:spPr>
        <p:txBody>
          <a:bodyPr wrap="square" rtlCol="0">
            <a:spAutoFit/>
          </a:bodyPr>
          <a:lstStyle/>
          <a:p>
            <a:pPr indent="457200">
              <a:spcAft>
                <a:spcPts val="15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closes by reminding us that we can still be effective in a world that sometimes thinks we are crazy.    </a:t>
            </a:r>
          </a:p>
          <a:p>
            <a:pPr indent="457200">
              <a:spcAft>
                <a:spcPts val="15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 . . . </a:t>
            </a:r>
            <a:r>
              <a:rPr lang="en-US" sz="2400" b="1" dirty="0" smtClean="0">
                <a:latin typeface="Cambria" panose="02040503050406030204" pitchFamily="18" charset="0"/>
                <a:ea typeface="Cambria" panose="02040503050406030204" pitchFamily="18" charset="0"/>
              </a:rPr>
              <a:t>Unless you’ve been hiding in the wilderness for the last couple of decades, you’ve probably noticed that the world’s gone crazy.  </a:t>
            </a:r>
            <a:endParaRPr lang="en-US" sz="2400" dirty="0" smtClean="0">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If you turn on the television or surf the web, many of our politicians, and media personalities make it look like authentic Christians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Crazies</a:t>
            </a:r>
            <a:r>
              <a:rPr lang="en-US" sz="2400" b="1" dirty="0" smtClean="0">
                <a:latin typeface="Cambria" panose="02040503050406030204" pitchFamily="18" charset="0"/>
                <a:ea typeface="Cambria" panose="02040503050406030204" pitchFamily="18" charset="0"/>
              </a:rPr>
              <a:t>) are the ones who have lost their minds when we refuse to call good evil and evil good.  </a:t>
            </a:r>
          </a:p>
          <a:p>
            <a:pPr indent="457200">
              <a:spcAft>
                <a:spcPts val="15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So, in a world that’s lost its way, can we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crazies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be effective in </a:t>
            </a:r>
            <a:r>
              <a:rPr lang="en-US" sz="2400" b="1" i="1" u="sng" dirty="0" smtClean="0">
                <a:latin typeface="Cambria" panose="02040503050406030204" pitchFamily="18" charset="0"/>
                <a:ea typeface="Cambria" panose="02040503050406030204" pitchFamily="18" charset="0"/>
              </a:rPr>
              <a:t>authentically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a:t>
            </a:r>
            <a:r>
              <a:rPr lang="en-US" sz="2400" b="1" i="1" u="sng" dirty="0" smtClean="0">
                <a:latin typeface="Cambria" panose="02040503050406030204" pitchFamily="18" charset="0"/>
                <a:ea typeface="Cambria" panose="02040503050406030204" pitchFamily="18" charset="0"/>
              </a:rPr>
              <a:t>accurately</a:t>
            </a:r>
            <a:r>
              <a:rPr lang="en-US" sz="2400" b="1" dirty="0" smtClean="0">
                <a:latin typeface="Cambria" panose="02040503050406030204" pitchFamily="18" charset="0"/>
                <a:ea typeface="Cambria" panose="02040503050406030204" pitchFamily="18" charset="0"/>
              </a:rPr>
              <a:t> representing Christ in both word and deed?</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How Can Crazies Be Effective?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5101397"/>
          </a:xfrm>
          <a:prstGeom prst="rect">
            <a:avLst/>
          </a:prstGeom>
          <a:noFill/>
          <a:effectLst/>
        </p:spPr>
        <p:txBody>
          <a:bodyPr wrap="square" rtlCol="0">
            <a:spAutoFit/>
          </a:bodyPr>
          <a:lstStyle/>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Here are a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u="sng" dirty="0">
                <a:latin typeface="Cambria" panose="02040503050406030204" pitchFamily="18" charset="0"/>
                <a:ea typeface="Cambria" panose="02040503050406030204" pitchFamily="18" charset="0"/>
              </a:rPr>
              <a:t>things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we can do to continue to be effective in ministry. </a:t>
            </a:r>
            <a:r>
              <a:rPr lang="en-US" sz="2400" b="1" i="1" dirty="0" smtClean="0">
                <a:latin typeface="Cambria" panose="02040503050406030204" pitchFamily="18" charset="0"/>
                <a:ea typeface="Cambria" panose="02040503050406030204" pitchFamily="18" charset="0"/>
              </a:rPr>
              <a:t> </a:t>
            </a:r>
          </a:p>
          <a:p>
            <a:pPr indent="457200">
              <a:spcAft>
                <a:spcPts val="15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we maintain our mission</a:t>
            </a:r>
            <a:r>
              <a:rPr lang="en-US" sz="2400" b="1" dirty="0" smtClean="0">
                <a:latin typeface="Cambria" panose="02040503050406030204" pitchFamily="18" charset="0"/>
                <a:ea typeface="Cambria" panose="02040503050406030204" pitchFamily="18" charset="0"/>
              </a:rPr>
              <a:t>.  Because the fear of the Lord guides our steps, we need to keep on pleading with this world that is off its rocker.  We need to persuade them to consider the claims of Christ as Savior and Lord.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We need to appeal to them to be reconciled to the creator God they’ve shut out or shunned.  We can’t afford to lose sight of our mission. </a:t>
            </a:r>
          </a:p>
          <a:p>
            <a:pPr indent="457200">
              <a:spcAft>
                <a:spcPts val="15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we keep our perspective</a:t>
            </a:r>
            <a:r>
              <a:rPr lang="en-US" sz="2400" b="1" dirty="0" smtClean="0">
                <a:latin typeface="Cambria" panose="02040503050406030204" pitchFamily="18" charset="0"/>
                <a:ea typeface="Cambria" panose="02040503050406030204" pitchFamily="18" charset="0"/>
              </a:rPr>
              <a:t>.  It’s easy to look at our message concerning Christ’s death and resurrection and believe it has no relevance to the world today.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442750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How Can Crazies Be Effective?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5470728"/>
          </a:xfrm>
          <a:prstGeom prst="rect">
            <a:avLst/>
          </a:prstGeom>
          <a:noFill/>
          <a:effectLst/>
        </p:spPr>
        <p:txBody>
          <a:bodyPr wrap="square" rtlCol="0">
            <a:spAutoFit/>
          </a:bodyPr>
          <a:lstStyle/>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 In the cacophony of entertainment, politics, and businesses, it may feel like our little voice telling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“old, old story”</a:t>
            </a:r>
            <a:r>
              <a:rPr lang="en-US" sz="2400" b="1" dirty="0" smtClean="0">
                <a:latin typeface="Cambria" panose="02040503050406030204" pitchFamily="18" charset="0"/>
                <a:ea typeface="Cambria" panose="02040503050406030204" pitchFamily="18" charset="0"/>
              </a:rPr>
              <a:t> just can’t be heard.  Nonsense!</a:t>
            </a:r>
            <a:endParaRPr lang="en-US" sz="2400" b="1" i="1" dirty="0" smtClean="0">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As ambassadors of Christ, we need to remember that God’s booming voice speaks through our most timid whispers.  It’s God’s Word that does the work.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Verse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5:16</a:t>
            </a:r>
            <a:r>
              <a:rPr lang="en-US" sz="2400" b="1" dirty="0" smtClean="0">
                <a:latin typeface="Cambria" panose="02040503050406030204" pitchFamily="18" charset="0"/>
                <a:ea typeface="Cambria" panose="02040503050406030204" pitchFamily="18" charset="0"/>
              </a:rPr>
              <a:t> says, we should no longer regard anyone according to outward appearance.  Because one day the flashiest rock star, the most crooked politician, and the worldliest tycoon will bow down to the crucified and risen Lord.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Remember, our message has the power to bring them to their knees today, before it’s too late.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30243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How Can Crazies Be Effective?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610600" cy="4539704"/>
          </a:xfrm>
          <a:prstGeom prst="rect">
            <a:avLst/>
          </a:prstGeom>
          <a:noFill/>
          <a:effectLst/>
        </p:spPr>
        <p:txBody>
          <a:bodyPr wrap="square" rtlCol="0">
            <a:spAutoFit/>
          </a:bodyPr>
          <a:lstStyle/>
          <a:p>
            <a:pPr indent="457200">
              <a:spcAft>
                <a:spcPts val="15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we fulfill our role as ambassadors.  </a:t>
            </a:r>
            <a:r>
              <a:rPr lang="en-US" sz="2400" b="1" dirty="0" smtClean="0">
                <a:latin typeface="Cambria" panose="02040503050406030204" pitchFamily="18" charset="0"/>
                <a:ea typeface="Cambria" panose="02040503050406030204" pitchFamily="18" charset="0"/>
              </a:rPr>
              <a:t>We don’t speak on our own behalf, but on Christ’s.  It isn’t our message that we convey, but His gospel.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We don’t invite people to our church, but into His body. We don’t build up our little kingdom, but His.  Ambassadors who represent rulers of this world speak with their authority.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If they had to stand on their own power and authority, they would collapse.  In the same way, God is making His appeal to the world through us as ambassadors of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5:20</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167771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How Can Crazies Be Effective?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3431709"/>
          </a:xfrm>
          <a:prstGeom prst="rect">
            <a:avLst/>
          </a:prstGeom>
          <a:noFill/>
          <a:effectLst/>
        </p:spPr>
        <p:txBody>
          <a:bodyPr wrap="square" rtlCol="0">
            <a:spAutoFit/>
          </a:bodyPr>
          <a:lstStyle/>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Therefore</a:t>
            </a:r>
            <a:r>
              <a:rPr lang="en-US" sz="2400" b="1" dirty="0">
                <a:latin typeface="Cambria" panose="02040503050406030204" pitchFamily="18" charset="0"/>
                <a:ea typeface="Cambria" panose="02040503050406030204" pitchFamily="18" charset="0"/>
              </a:rPr>
              <a:t>, we can stand in bold confidence when we </a:t>
            </a:r>
            <a:r>
              <a:rPr lang="en-US" sz="2400" b="1" dirty="0" smtClean="0">
                <a:latin typeface="Cambria" panose="02040503050406030204" pitchFamily="18" charset="0"/>
                <a:ea typeface="Cambria" panose="02040503050406030204" pitchFamily="18" charset="0"/>
              </a:rPr>
              <a:t>open our mouths to share His good news and live our lives in a way that flies in the face of this world. </a:t>
            </a:r>
            <a:endParaRPr lang="en-US" sz="2400" b="1" dirty="0">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When people look at you funny for holding “quaint” or even “crazy” ideas about God, Christ and holy living, don’t fret.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Maintain your mission, keep your perspective.  Fulfill your role as an Ambassador of Christ.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731099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646331"/>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t>
            </a: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Crazies For Christ</a:t>
            </a: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10 April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6:1 – 10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Brutal Realities of Ministry”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143001"/>
            <a:ext cx="8686800" cy="5255285"/>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 </a:t>
            </a:r>
            <a:r>
              <a:rPr lang="en-US" sz="2350" b="1" dirty="0" smtClean="0">
                <a:latin typeface="Cambria" panose="02040503050406030204" pitchFamily="18" charset="0"/>
                <a:ea typeface="Cambria" panose="02040503050406030204" pitchFamily="18" charset="0"/>
              </a:rPr>
              <a:t>opens our study by highlighting how Christians are often perceived by those outside our faith. </a:t>
            </a: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  I’ll admit it.  Sometimes we Christians get a little crazy, at least from the perspective of outsiders.  Frankly, if I were outside the faith, I’d think Christians are completely off their rockers too.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If you live in a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Bible bubble,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you may have forgotten how other people view us.  But all you have to do is turn on the morning news during a political segment to be reminded.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We are not reasonable, according to secular standards.  We are too conservative, too dogmatic, and too intolerant.  We believe strange things, speak a strange lingo, and have strange practices.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142999"/>
            <a:ext cx="8686800" cy="5463034"/>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Though our beliefs and practices used to be regarded as mainstream in Western society, now we are considered to be barely hanging on to the fringes. </a:t>
            </a:r>
          </a:p>
          <a:p>
            <a:pPr indent="457200">
              <a:spcAft>
                <a:spcPts val="1200"/>
              </a:spcAft>
              <a:tabLst>
                <a:tab pos="457200" algn="l"/>
                <a:tab pos="627063" algn="l"/>
              </a:tabLst>
            </a:pP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W. Tozer says . . . </a:t>
            </a:r>
            <a:r>
              <a:rPr lang="en-US" sz="2350" b="1" i="1" dirty="0" smtClean="0">
                <a:latin typeface="Cambria" panose="02040503050406030204" pitchFamily="18" charset="0"/>
                <a:ea typeface="Cambria" panose="02040503050406030204" pitchFamily="18" charset="0"/>
              </a:rPr>
              <a:t>“A real Christian is an odd anyway.  He feels supreme love for One whom he has never seen, talks familiarly every day to Someone he cannot see, expects to go to heaven on the virtue of Another, empties himself in order to be full, admits he is wrong so he can be declared right, goes down in order to get up, is strongest when he is weakest, richest when he is poorest, and happiest when he feels worst.  He dies so he can live, forsakes in order to have, gives away so he can keep, sees the invisible, hears the in audible, and knows that which passes knowledge.”</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Yes!  We may appear to be a little strange.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066800"/>
            <a:ext cx="8601635" cy="5047536"/>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But that is not only the mark of a good Christian; that the mark of a strong Christian.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more mature you grow in an all-out commitment to serve Christ, the stranger you appear to those disinterested in the things of Christ.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In fact, we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crazy Christians</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are in good company.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Even Christianity’s founder was considered insane by those around Him.  The multitudes said that Jesus had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lost His senses</a:t>
            </a:r>
            <a:r>
              <a:rPr lang="en-US" sz="2350" b="1" i="1" dirty="0" smtClean="0">
                <a:latin typeface="Cambria" panose="02040503050406030204" pitchFamily="18" charset="0"/>
                <a:ea typeface="Cambria" panose="02040503050406030204" pitchFamily="18" charset="0"/>
              </a:rPr>
              <a:t>” and was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possessed</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 3:21-22</a:t>
            </a:r>
            <a:r>
              <a:rPr lang="en-US" sz="2350" b="1" dirty="0" smtClean="0">
                <a:latin typeface="Cambria" panose="02040503050406030204" pitchFamily="18" charset="0"/>
                <a:ea typeface="Cambria" panose="02040503050406030204" pitchFamily="18" charset="0"/>
              </a:rPr>
              <a:t>).  Others said He </a:t>
            </a:r>
            <a:r>
              <a:rPr lang="en-US" sz="2350" b="1" dirty="0">
                <a:latin typeface="Cambria" panose="02040503050406030204" pitchFamily="18" charset="0"/>
                <a:ea typeface="Cambria" panose="02040503050406030204" pitchFamily="18" charset="0"/>
              </a:rPr>
              <a:t>had </a:t>
            </a:r>
            <a:r>
              <a:rPr lang="en-US" sz="2350" b="1" i="1" dirty="0">
                <a:latin typeface="Cambria" panose="02040503050406030204" pitchFamily="18" charset="0"/>
                <a:ea typeface="Cambria" panose="02040503050406030204" pitchFamily="18" charset="0"/>
              </a:rPr>
              <a:t>“</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demon</a:t>
            </a:r>
            <a:r>
              <a:rPr lang="en-US" sz="2350" b="1" i="1" dirty="0" smtClean="0">
                <a:latin typeface="Cambria" panose="02040503050406030204" pitchFamily="18" charset="0"/>
                <a:ea typeface="Cambria" panose="02040503050406030204" pitchFamily="18" charset="0"/>
              </a:rPr>
              <a:t>” and was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insane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John10:20</a:t>
            </a:r>
            <a:r>
              <a:rPr lang="en-US" sz="2350" b="1" dirty="0" smtClean="0">
                <a:latin typeface="Cambria" panose="02040503050406030204" pitchFamily="18" charset="0"/>
                <a:ea typeface="Cambria" panose="02040503050406030204" pitchFamily="18" charset="0"/>
              </a:rPr>
              <a:t>).</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So we shouldn’t feel surprised if we, His followers, are regarded with the same contempt.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066800"/>
            <a:ext cx="8686800" cy="5616922"/>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After hearing Paul’s testimony concerning his conversion and his Christian convictions as an ambassador of Christ, the Roman governor of Judea, Festus Porcius told the apostle that he was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out of his mind</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a:p>
            <a:pPr indent="457200">
              <a:spcAft>
                <a:spcPts val="1200"/>
              </a:spcAft>
            </a:pPr>
            <a:r>
              <a:rPr lang="en-US" sz="100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as he thus spake for himself, Festus said with a loud voice, Paul, thou art beside thyself; much learning doth make thee mad”</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26:24</a:t>
            </a:r>
            <a:r>
              <a:rPr lang="en-US" sz="235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Hebrews 11:36-38</a:t>
            </a:r>
            <a:r>
              <a:rPr lang="en-US" sz="2350" b="1" dirty="0" smtClean="0">
                <a:latin typeface="Cambria" panose="02040503050406030204" pitchFamily="18" charset="0"/>
                <a:ea typeface="Cambria" panose="02040503050406030204" pitchFamily="18" charset="0"/>
              </a:rPr>
              <a:t> records how other radical servants of the Lord were mocked, scourged, chained, stoned and even imprisoned because they were Christians.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world thinks we are crazy.  That’s okay!  In fact, if nobody thinks you are a little out of step with the culture because of your Christian faith, something may be wrong with your walk. </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143001"/>
            <a:ext cx="8601635" cy="4016484"/>
          </a:xfrm>
          <a:prstGeom prst="rect">
            <a:avLst/>
          </a:prstGeom>
          <a:noFill/>
          <a:effectLst/>
        </p:spPr>
        <p:txBody>
          <a:bodyPr wrap="square" rtlCol="0">
            <a:spAutoFit/>
          </a:bodyPr>
          <a:lstStyle/>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Your faith ought to raise eyebrows at times.  People in your office ought to look over their desk and say,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 said what</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And your neighbors may very well ask if you are serious.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However, when unbelievers notice the stark contrast between what they believe and what you believe, this becomes a platform for your testimony.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Written from the context of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v10</a:t>
            </a:r>
            <a:r>
              <a:rPr lang="en-US" sz="2350" b="1" dirty="0" smtClean="0">
                <a:latin typeface="Cambria" panose="02040503050406030204" pitchFamily="18" charset="0"/>
                <a:ea typeface="Cambria" panose="02040503050406030204" pitchFamily="18" charset="0"/>
              </a:rPr>
              <a:t>, about the believers judgment, from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vs. 11 – 21</a:t>
            </a:r>
            <a:r>
              <a:rPr lang="en-US" sz="2350" b="1" dirty="0" smtClean="0">
                <a:latin typeface="Cambria" panose="02040503050406030204" pitchFamily="18" charset="0"/>
                <a:ea typeface="Cambria" panose="02040503050406030204" pitchFamily="18" charset="0"/>
              </a:rPr>
              <a:t>, Paul explains how we are to live as believers by explaining his own behavior.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95836" y="1143000"/>
            <a:ext cx="8686800" cy="2877711"/>
          </a:xfrm>
          <a:prstGeom prst="rect">
            <a:avLst/>
          </a:prstGeom>
          <a:solidFill>
            <a:srgbClr val="FCF2D4"/>
          </a:solidFill>
          <a:effectLst/>
        </p:spPr>
        <p:txBody>
          <a:bodyPr wrap="square" rtlCol="0">
            <a:spAutoFit/>
          </a:bodyPr>
          <a:lstStyle/>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From this passage, Paul highlights </a:t>
            </a:r>
            <a:r>
              <a:rPr lang="en-US" sz="2350" b="1" i="1" u="sng" dirty="0" smtClean="0">
                <a:latin typeface="Cambria" panose="02040503050406030204" pitchFamily="18" charset="0"/>
                <a:ea typeface="Cambria" panose="02040503050406030204" pitchFamily="18" charset="0"/>
              </a:rPr>
              <a:t>four</a:t>
            </a:r>
            <a:r>
              <a:rPr lang="en-US" sz="2350" b="1" dirty="0" smtClean="0">
                <a:latin typeface="Cambria" panose="02040503050406030204" pitchFamily="18" charset="0"/>
                <a:ea typeface="Cambria" panose="02040503050406030204" pitchFamily="18" charset="0"/>
              </a:rPr>
              <a:t> </a:t>
            </a:r>
            <a:r>
              <a:rPr lang="en-US" sz="2350" b="1" i="1" u="sng" dirty="0" smtClean="0">
                <a:latin typeface="Cambria" panose="02040503050406030204" pitchFamily="18" charset="0"/>
                <a:ea typeface="Cambria" panose="02040503050406030204" pitchFamily="18" charset="0"/>
              </a:rPr>
              <a:t>reasons</a:t>
            </a:r>
            <a:r>
              <a:rPr lang="en-US" sz="2350" b="1" dirty="0" smtClean="0">
                <a:latin typeface="Cambria" panose="02040503050406030204" pitchFamily="18" charset="0"/>
                <a:ea typeface="Cambria" panose="02040503050406030204" pitchFamily="18" charset="0"/>
              </a:rPr>
              <a:t> why Christians are so misunderstood by those outside the faith:</a:t>
            </a:r>
          </a:p>
          <a:p>
            <a:pPr lvl="1" indent="457200">
              <a:spcAft>
                <a:spcPts val="1200"/>
              </a:spcAft>
              <a:buFont typeface="+mj-lt"/>
              <a:buAutoNum type="arabicParenR"/>
              <a:tabLst>
                <a:tab pos="627063" algn="l"/>
                <a:tab pos="690563" algn="l"/>
              </a:tabLst>
            </a:pPr>
            <a:r>
              <a:rPr lang="en-US" sz="2350" b="1" dirty="0" smtClean="0">
                <a:latin typeface="Cambria" panose="02040503050406030204" pitchFamily="18" charset="0"/>
                <a:ea typeface="Cambria" panose="02040503050406030204" pitchFamily="18" charset="0"/>
              </a:rPr>
              <a:t>Our mission is unique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5:11-13</a:t>
            </a:r>
            <a:r>
              <a:rPr lang="en-US" sz="2350" b="1" dirty="0" smtClean="0">
                <a:latin typeface="Cambria" panose="02040503050406030204" pitchFamily="18" charset="0"/>
                <a:ea typeface="Cambria" panose="02040503050406030204" pitchFamily="18" charset="0"/>
              </a:rPr>
              <a:t>).</a:t>
            </a:r>
          </a:p>
          <a:p>
            <a:pPr lvl="1" indent="457200">
              <a:spcAft>
                <a:spcPts val="1200"/>
              </a:spcAft>
              <a:buFont typeface="+mj-lt"/>
              <a:buAutoNum type="arabicParenR"/>
              <a:tabLst>
                <a:tab pos="627063" algn="l"/>
                <a:tab pos="690563" algn="l"/>
              </a:tabLst>
            </a:pPr>
            <a:r>
              <a:rPr lang="en-US" sz="2350" b="1" dirty="0" smtClean="0">
                <a:latin typeface="Cambria" panose="02040503050406030204" pitchFamily="18" charset="0"/>
                <a:ea typeface="Cambria" panose="02040503050406030204" pitchFamily="18" charset="0"/>
              </a:rPr>
              <a:t>Our approach is different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5:14-16</a:t>
            </a:r>
            <a:r>
              <a:rPr lang="en-US" sz="2350" b="1" dirty="0" smtClean="0">
                <a:latin typeface="Cambria" panose="02040503050406030204" pitchFamily="18" charset="0"/>
                <a:ea typeface="Cambria" panose="02040503050406030204" pitchFamily="18" charset="0"/>
              </a:rPr>
              <a:t>). </a:t>
            </a:r>
          </a:p>
          <a:p>
            <a:pPr lvl="1" indent="457200">
              <a:spcAft>
                <a:spcPts val="1200"/>
              </a:spcAft>
              <a:buFont typeface="+mj-lt"/>
              <a:buAutoNum type="arabicParenR"/>
              <a:tabLst>
                <a:tab pos="627063" algn="l"/>
                <a:tab pos="690563" algn="l"/>
              </a:tabLst>
            </a:pPr>
            <a:r>
              <a:rPr lang="en-US" sz="2350" b="1" dirty="0" smtClean="0">
                <a:latin typeface="Cambria" panose="02040503050406030204" pitchFamily="18" charset="0"/>
                <a:ea typeface="Cambria" panose="02040503050406030204" pitchFamily="18" charset="0"/>
              </a:rPr>
              <a:t>Our life is transformed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5:17-19</a:t>
            </a:r>
            <a:r>
              <a:rPr lang="en-US" sz="2350" b="1" dirty="0" smtClean="0">
                <a:latin typeface="Cambria" panose="02040503050406030204" pitchFamily="18" charset="0"/>
                <a:ea typeface="Cambria" panose="02040503050406030204" pitchFamily="18" charset="0"/>
              </a:rPr>
              <a:t>).</a:t>
            </a:r>
          </a:p>
          <a:p>
            <a:pPr lvl="1" indent="457200">
              <a:spcAft>
                <a:spcPts val="1200"/>
              </a:spcAft>
              <a:buFont typeface="+mj-lt"/>
              <a:buAutoNum type="arabicParenR"/>
              <a:tabLst>
                <a:tab pos="627063" algn="l"/>
                <a:tab pos="690563" algn="l"/>
              </a:tabLst>
            </a:pPr>
            <a:r>
              <a:rPr lang="en-US" sz="2350" b="1" dirty="0" smtClean="0">
                <a:latin typeface="Cambria" panose="02040503050406030204" pitchFamily="18" charset="0"/>
                <a:ea typeface="Cambria" panose="02040503050406030204" pitchFamily="18" charset="0"/>
              </a:rPr>
              <a:t>Our role is unusual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5:20-21</a:t>
            </a:r>
            <a:r>
              <a:rPr lang="en-US" sz="2350" b="1" dirty="0" smtClean="0">
                <a:latin typeface="Cambria" panose="02040503050406030204" pitchFamily="18" charset="0"/>
                <a:ea typeface="Cambria" panose="02040503050406030204" pitchFamily="18" charset="0"/>
              </a:rPr>
              <a:t>).</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607087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49771</TotalTime>
  <Words>3384</Words>
  <Application>Microsoft Office PowerPoint</Application>
  <PresentationFormat>On-screen Show (4:3)</PresentationFormat>
  <Paragraphs>188</Paragraphs>
  <Slides>36</Slides>
  <Notes>33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 Lesson Overview</vt:lpstr>
      <vt:lpstr>2 Corinthians - Lesson Overview</vt:lpstr>
      <vt:lpstr>2 Corinthians 5:11-13</vt:lpstr>
      <vt:lpstr>2 Corinthians 5:11-13</vt:lpstr>
      <vt:lpstr>2 Corinthians 5:11-13</vt:lpstr>
      <vt:lpstr>2 Corinthians 5:11-13</vt:lpstr>
      <vt:lpstr>2 Corinthians 5:11-13</vt:lpstr>
      <vt:lpstr>2 Corinthians 5:14-16</vt:lpstr>
      <vt:lpstr>2 Corinthians 5:14-16</vt:lpstr>
      <vt:lpstr>2 Corinthians 5:14-16</vt:lpstr>
      <vt:lpstr>2 Corinthians 5:14-16</vt:lpstr>
      <vt:lpstr>2 Corinthians 5:17-19</vt:lpstr>
      <vt:lpstr>2 Corinthians 5:17-19</vt:lpstr>
      <vt:lpstr>2 Corinthians 5:17-19</vt:lpstr>
      <vt:lpstr>2 Corinthians 5:17-19</vt:lpstr>
      <vt:lpstr>2 Corinthians 5:17-19</vt:lpstr>
      <vt:lpstr>2 Corinthians 5:20-21</vt:lpstr>
      <vt:lpstr>2 Corinthians 5:20-21</vt:lpstr>
      <vt:lpstr>2 Corinthians 5:20-21</vt:lpstr>
      <vt:lpstr>2 Corinthians 5:20-21</vt:lpstr>
      <vt:lpstr>2 Corinthians 5:20-21</vt:lpstr>
      <vt:lpstr>Slide 29</vt:lpstr>
      <vt:lpstr>Application – How Can Crazies Be Effective? </vt:lpstr>
      <vt:lpstr>Application – How Can Crazies Be Effective? </vt:lpstr>
      <vt:lpstr>Application – How Can Crazies Be Effective? </vt:lpstr>
      <vt:lpstr>Application – How Can Crazies Be Effective? </vt:lpstr>
      <vt:lpstr>Application – How Can Crazies Be Effective? </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9263</cp:revision>
  <cp:lastPrinted>2023-05-06T01:46:48Z</cp:lastPrinted>
  <dcterms:created xsi:type="dcterms:W3CDTF">2016-10-08T19:35:00Z</dcterms:created>
  <dcterms:modified xsi:type="dcterms:W3CDTF">2024-04-03T22:49:24Z</dcterms:modified>
</cp:coreProperties>
</file>